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78" r:id="rId6"/>
    <p:sldId id="260" r:id="rId7"/>
    <p:sldId id="266" r:id="rId8"/>
    <p:sldId id="263" r:id="rId9"/>
    <p:sldId id="267" r:id="rId10"/>
    <p:sldId id="264" r:id="rId11"/>
    <p:sldId id="268" r:id="rId12"/>
    <p:sldId id="269" r:id="rId13"/>
    <p:sldId id="261" r:id="rId14"/>
    <p:sldId id="277" r:id="rId15"/>
    <p:sldId id="274" r:id="rId16"/>
    <p:sldId id="276" r:id="rId17"/>
    <p:sldId id="265" r:id="rId18"/>
    <p:sldId id="271" r:id="rId19"/>
    <p:sldId id="270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CE7D53F-B80B-4D4D-816B-21A987B53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880654-05C8-45C7-8066-79183EFF377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F82BBB-F662-43F2-BF21-A481055F1BD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4336C3-2E43-498D-9AFE-33D48AFC128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7A61A7-65F4-455D-A849-A0A21F7FDDB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E37528-F9F2-4E29-AE2B-481A9A29F9E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9BC1DD-1A9A-4568-A76C-D87B98C7BB0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723800-7D8E-4DD4-959D-5D338337C4C6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DA0D23-8068-47CC-B848-B27D4A4201BB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8D6F87-73D9-4D91-9B36-0A3D9DE01433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1838F5-45ED-4BF4-9E3A-6D5C198281B8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7FC272-A2EA-4875-B59F-FD06753894B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A0EC86-10A4-4481-B0C1-6E0C573F6D5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D40A47-42A7-4DCF-9CAB-6808E70F98C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FF6354-2C3F-4AE3-A033-AA6310AABC5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190A9-B88B-41B6-B6A6-1F2F55BEF15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1D0868-3219-4E8B-85DF-2E24826B8B4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E7D53F-B80B-4D4D-816B-21A987B53E7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55A9E6-0D9E-4985-AF6D-E326C7758C3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08E05-40D5-4B3A-AAA1-5C3560D4FD2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8A1FFF-5195-4B0E-AE2B-488B85F5BAD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636AC2-9E5D-468D-8774-625F77450B6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A4E62-DB60-4249-962C-829988670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C77B2-801B-4556-B763-49E02E9F01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4DF8C0-C529-4BA3-92A7-B37269BF53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51FF0-7EB4-45EB-9D1A-E9DAA684A9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490D3-8FA5-462E-B41C-079262D59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AB0D8-057C-497E-BBB3-AE0DDDDD15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5864A-4269-4842-A980-5B64940AE8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B994D-7FA2-465C-ACBD-4B84E73230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DCFBF-5ABF-46EB-9707-C590B392D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42A12-6211-4F7C-BC04-59A4A26B5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7C0AC-234A-473A-80D4-342B13EC94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C37A4-380E-47A0-9AEC-784E24D00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98D19-BACE-428E-9F44-BED41289E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F6AADAB-A677-4648-9351-CA4FD2E36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" name="Picture 9" descr="Title-graphic.gif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22860" y="0"/>
            <a:ext cx="909828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z="3200" b="1" dirty="0" smtClean="0">
                <a:solidFill>
                  <a:srgbClr val="FF3300"/>
                </a:solidFill>
              </a:rPr>
              <a:t>The Western Design Center, Inc.</a:t>
            </a:r>
            <a:r>
              <a:rPr lang="en-US" sz="6000" b="1" dirty="0" smtClean="0">
                <a:solidFill>
                  <a:srgbClr val="FF3300"/>
                </a:solidFill>
              </a:rPr>
              <a:t/>
            </a:r>
            <a:br>
              <a:rPr lang="en-US" sz="6000" b="1" dirty="0" smtClean="0">
                <a:solidFill>
                  <a:srgbClr val="FF3300"/>
                </a:solidFill>
              </a:rPr>
            </a:br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" y="18288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Overview</a:t>
            </a:r>
            <a:r>
              <a:rPr lang="en-US" sz="24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spcBef>
                <a:spcPts val="0"/>
              </a:spcBef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Company</a:t>
            </a:r>
          </a:p>
          <a:p>
            <a:pPr algn="ctr">
              <a:spcBef>
                <a:spcPts val="0"/>
              </a:spcBef>
              <a:buFontTx/>
              <a:buChar char="-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Products</a:t>
            </a:r>
          </a:p>
          <a:p>
            <a:pPr algn="ctr">
              <a:spcBef>
                <a:spcPts val="0"/>
              </a:spcBef>
              <a:buFontTx/>
              <a:buChar char="-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Partners</a:t>
            </a:r>
          </a:p>
          <a:p>
            <a:pPr algn="ctr">
              <a:spcBef>
                <a:spcPct val="20000"/>
              </a:spcBef>
              <a:buFontTx/>
              <a:buChar char="-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  <a:buFontTx/>
              <a:buChar char="-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20000"/>
              </a:spcBef>
            </a:pPr>
            <a:r>
              <a:rPr lang="en-US" sz="16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“65xx – Yesterday, Today, and Tomorrow.”</a:t>
            </a:r>
          </a:p>
          <a:p>
            <a:pPr algn="ctr">
              <a:spcBef>
                <a:spcPct val="20000"/>
              </a:spcBef>
            </a:pPr>
            <a:endParaRPr lang="en-US" sz="32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Microperipherals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W65C21</a:t>
            </a:r>
            <a:endParaRPr lang="en-US" sz="24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0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W65C21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is a very flexible Peripheral Interface Adapter (PIA) for use with WDC’s 65xx and other 8-bit microprocessor families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  The PIA is offered in a Standard (S) and NMOS Compatible (N) version.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b="1" u="sng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Two 8-bit bidirectional I/O ports with per bit data direction control.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Automatic “Handshake” control of data transfers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(4) Programmable interrupt control lines (two for each port)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Register and Chip Selects specified for multiplexed operation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800600" y="3276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r>
              <a:rPr lang="en-US" b="1" dirty="0">
                <a:solidFill>
                  <a:srgbClr val="FF3300"/>
                </a:solidFill>
              </a:rPr>
              <a:t>Availability: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sz="1600" dirty="0"/>
              <a:t>	</a:t>
            </a:r>
            <a:endParaRPr lang="en-US" sz="1600" dirty="0" smtClean="0"/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sz="1600" b="1" dirty="0" smtClean="0"/>
              <a:t>	CHIPS</a:t>
            </a:r>
            <a:endParaRPr lang="en-US" sz="1600" dirty="0"/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40 Pin PDIP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44 Pin PLCC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44 Pin QFP – Coming Soon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RoHS / Green Compliant </a:t>
            </a:r>
            <a:endParaRPr lang="en-US" sz="1600" dirty="0" smtClean="0"/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endParaRPr lang="en-US" sz="1600" dirty="0"/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sz="1600" dirty="0"/>
              <a:t>	 </a:t>
            </a:r>
            <a:r>
              <a:rPr lang="en-US" sz="1600" b="1" dirty="0"/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Complete documentation and test benches provided</a:t>
            </a:r>
          </a:p>
        </p:txBody>
      </p:sp>
      <p:pic>
        <p:nvPicPr>
          <p:cNvPr id="11270" name="Picture 8" descr="21-chip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5932" y="1600200"/>
            <a:ext cx="161877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Microperipherals (Cont.)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W65C22</a:t>
            </a:r>
            <a:endParaRPr lang="en-US" sz="24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0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W65C22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VIA combines flexible I/O control with the added versatility of (2) 16-bit Timers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 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VIA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is offered in a Standard (S) and NMOS Compatible (N) version.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8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Two 8-bit bi-directional I/O ports with per bit data direction control.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Automatic “Handshake” control of data transfers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(4) Programmable interrupt control lines (two for each port)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Register and Chip Selects specified for multiplexed operation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Two 16-bit programmable Interval Timer/Counters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Synchronous serial port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4800600" y="3276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r>
              <a: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Availability</a:t>
            </a:r>
            <a:r>
              <a:rPr lang="en-US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endParaRPr lang="en-US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CHIPS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40 Pin PDIP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44 Pin PLCC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44 Pin QFP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RoHS / Green Compliant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Complete documentation and test benches provided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16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294" name="Picture 7" descr="22-chip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6306" y="1589088"/>
            <a:ext cx="1665638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Microperipherals (Cont.)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W65C51N</a:t>
            </a:r>
            <a:endParaRPr lang="en-US" sz="24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W65C51N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Asynchronous Communications Interface Adapter (ACIA) provides a program controlled interface between microprocessor based systems and serial communication data sets and modems.</a:t>
            </a: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i="1" u="sng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8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Full duplex operation with buffered receiver and transmitter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Data set/modem control functions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Internal baud rate generator with 15 programmable baud rates (50 to 19,200)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Programmable word lengths, number of stop bits and parity bit generation and detection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Program-selectable serial echo mode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1400" dirty="0" smtClean="0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800600" y="3276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r>
              <a: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Availability</a:t>
            </a:r>
            <a:r>
              <a:rPr lang="en-US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endParaRPr lang="en-US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CHIPS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28 Pin PDIP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32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Pin QFP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RoHS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/ Green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Compliant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Complete documentation and test benches provided</a:t>
            </a:r>
          </a:p>
        </p:txBody>
      </p:sp>
      <p:pic>
        <p:nvPicPr>
          <p:cNvPr id="13318" name="Picture 7" descr="51-no-back-groun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22764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ProSDK Development Tools</a:t>
            </a:r>
          </a:p>
        </p:txBody>
      </p:sp>
      <p:sp>
        <p:nvSpPr>
          <p:cNvPr id="14341" name="Rectangle 4"/>
          <p:cNvSpPr>
            <a:spLocks noChangeArrowheads="1"/>
          </p:cNvSpPr>
          <p:nvPr/>
        </p:nvSpPr>
        <p:spPr bwMode="auto">
          <a:xfrm>
            <a:off x="457200" y="1447800"/>
            <a:ext cx="8229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ts val="0"/>
              </a:spcBef>
              <a:buFont typeface="Arial" charset="0"/>
              <a:buNone/>
            </a:pPr>
            <a:r>
              <a:rPr lang="en-US" sz="2800" dirty="0"/>
              <a:t>	</a:t>
            </a:r>
            <a:r>
              <a:rPr lang="en-US" sz="2400" b="1" dirty="0">
                <a:solidFill>
                  <a:srgbClr val="FF3300"/>
                </a:solidFill>
              </a:rPr>
              <a:t>Professional Software Development Kit (</a:t>
            </a:r>
            <a:r>
              <a:rPr lang="en-US" sz="2400" b="1" dirty="0" smtClean="0">
                <a:solidFill>
                  <a:srgbClr val="FF3300"/>
                </a:solidFill>
              </a:rPr>
              <a:t>ProSDK)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Font typeface="Arial" charset="0"/>
              <a:buNone/>
            </a:pPr>
            <a:endParaRPr lang="en-US" sz="2400" b="1" dirty="0" smtClean="0">
              <a:solidFill>
                <a:srgbClr val="FF33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Font typeface="Arial" charset="0"/>
              <a:buNone/>
            </a:pPr>
            <a:r>
              <a:rPr lang="en-US" sz="1600" dirty="0" smtClean="0"/>
              <a:t>- A </a:t>
            </a:r>
            <a:r>
              <a:rPr lang="en-US" sz="1600" dirty="0"/>
              <a:t>complete development tool </a:t>
            </a:r>
            <a:r>
              <a:rPr lang="en-US" sz="1600" dirty="0" smtClean="0"/>
              <a:t>suite</a:t>
            </a:r>
          </a:p>
          <a:p>
            <a:pPr marL="342900" indent="-342900">
              <a:lnSpc>
                <a:spcPct val="90000"/>
              </a:lnSpc>
              <a:spcBef>
                <a:spcPts val="0"/>
              </a:spcBef>
              <a:buFont typeface="Arial" charset="0"/>
              <a:buNone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b="1" dirty="0" smtClean="0">
                <a:solidFill>
                  <a:srgbClr val="FF3300"/>
                </a:solidFill>
              </a:rPr>
              <a:t>ProSDK: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b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en-US" sz="1600" dirty="0" smtClean="0"/>
              <a:t>Terbium IDE (TIDE)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en-US" sz="1600" dirty="0" smtClean="0"/>
              <a:t>ANSI/ISO </a:t>
            </a:r>
            <a:r>
              <a:rPr lang="en-US" sz="1600" dirty="0" smtClean="0"/>
              <a:t>Standard C Compiler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en-US" sz="1600" dirty="0" smtClean="0"/>
              <a:t>Macro Assembler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en-US" sz="1600" dirty="0" smtClean="0"/>
              <a:t>Linker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en-US" sz="1600" dirty="0" smtClean="0"/>
              <a:t>Librarian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Char char="-"/>
            </a:pPr>
            <a:r>
              <a:rPr lang="en-US" sz="1600" dirty="0" smtClean="0"/>
              <a:t>Object/Symbol </a:t>
            </a:r>
            <a:r>
              <a:rPr lang="en-US" sz="1600" dirty="0" smtClean="0"/>
              <a:t>Inspector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/>
              <a:t>- </a:t>
            </a:r>
            <a:r>
              <a:rPr lang="en-US" sz="1600" dirty="0" smtClean="0"/>
              <a:t>Instruction Set Simulator</a:t>
            </a:r>
            <a:endParaRPr lang="en-US" sz="1600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 cstate="print"/>
          <a:srcRect b="4001"/>
          <a:stretch>
            <a:fillRect/>
          </a:stretch>
        </p:blipFill>
        <p:spPr bwMode="auto">
          <a:xfrm>
            <a:off x="4616450" y="2690813"/>
            <a:ext cx="3994150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Why Use 65xx Technology?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Easy to Use Instruction Set Architecture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Solution for Low-Power Systems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Economics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Over 5 Billion Cores Used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Industry Acceptance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Partners</a:t>
            </a:r>
          </a:p>
          <a:p>
            <a:pPr lvl="2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lvl="5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Quality in Manufacturing</a:t>
            </a:r>
          </a:p>
          <a:p>
            <a:pPr eaLnBrk="1" hangingPunct="1">
              <a:lnSpc>
                <a:spcPct val="80000"/>
              </a:lnSpc>
            </a:pPr>
            <a:endParaRPr lang="en-US" sz="3600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  <a:p>
            <a:pPr lvl="4" eaLnBrk="1" hangingPunct="1">
              <a:lnSpc>
                <a:spcPct val="80000"/>
              </a:lnSpc>
            </a:pPr>
            <a:r>
              <a:rPr lang="en-US" sz="1600" b="1" dirty="0" smtClean="0">
                <a:solidFill>
                  <a:srgbClr val="FF3300"/>
                </a:solidFill>
              </a:rPr>
              <a:t>Global Engineering Passion for the Brand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Instruction Set Architecture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dirty="0" smtClean="0"/>
              <a:t> 	</a:t>
            </a:r>
            <a:r>
              <a:rPr lang="en-US" sz="2400" b="1" dirty="0" smtClean="0">
                <a:solidFill>
                  <a:srgbClr val="FF3300"/>
                </a:solidFill>
              </a:rPr>
              <a:t>HIGH PERFORMANCE/LOW CLOCK RATES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1600" u="sng" dirty="0" smtClean="0"/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Addressable Register </a:t>
            </a:r>
            <a:r>
              <a:rPr lang="en-US" sz="1600" dirty="0" smtClean="0">
                <a:solidFill>
                  <a:srgbClr val="000000"/>
                </a:solidFill>
              </a:rPr>
              <a:t>Architecture (not </a:t>
            </a:r>
            <a:r>
              <a:rPr lang="en-US" sz="1600" dirty="0" smtClean="0">
                <a:solidFill>
                  <a:srgbClr val="000000"/>
                </a:solidFill>
              </a:rPr>
              <a:t>RISC, not CISC)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Compatible </a:t>
            </a:r>
            <a:r>
              <a:rPr lang="en-US" sz="1600" dirty="0" smtClean="0">
                <a:solidFill>
                  <a:srgbClr val="000000"/>
                </a:solidFill>
              </a:rPr>
              <a:t>Across Microprocessor Families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Enables Software Migration &amp; Reuse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Powerful Instruction </a:t>
            </a:r>
            <a:r>
              <a:rPr lang="en-US" sz="1600" dirty="0" smtClean="0">
                <a:solidFill>
                  <a:srgbClr val="000000"/>
                </a:solidFill>
              </a:rPr>
              <a:t>Set</a:t>
            </a: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Variable Length Instructions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Low Latency Interrupts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Memory Mapped I/O</a:t>
            </a: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lvl="4"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Stack Register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Economics</a:t>
            </a:r>
            <a:r>
              <a:rPr lang="en-US" sz="3600" smtClean="0">
                <a:solidFill>
                  <a:srgbClr val="FF3300"/>
                </a:solidFill>
              </a:rPr>
              <a:t>	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3048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  <a:spcBef>
                <a:spcPts val="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EXTREMELY COST EFFECTIVE SYSTEM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Clr>
                <a:schemeClr val="hlink"/>
              </a:buClr>
              <a:buFont typeface="Wingdings" pitchFamily="2" charset="2"/>
              <a:buNone/>
            </a:pPr>
            <a:endParaRPr lang="en-US" sz="1600" u="sng" dirty="0" smtClean="0"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Small size – Very low transistor count</a:t>
            </a: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Low cost process technology with high  performance</a:t>
            </a: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Low memory needs – Size, Speed</a:t>
            </a: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Low power - Few transistors, Low speed</a:t>
            </a: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Low development costs – Migration, Reuse</a:t>
            </a: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3" eaLnBrk="1" hangingPunct="1">
              <a:lnSpc>
                <a:spcPct val="90000"/>
              </a:lnSpc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Free Tools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Over 5 Billion Cores Used!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066800" y="1600200"/>
            <a:ext cx="30480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Consumer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Games	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Toys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Speech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PC’s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PDA’s	</a:t>
            </a:r>
            <a:endParaRPr lang="en-US" sz="1600" u="sng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HDTV		    	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Set-top cable box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Macintosh mouse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Kitchen appliances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Automotive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Dashboards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Hall Effect Sensors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Char char="–"/>
              <a:defRPr/>
            </a:pPr>
            <a:endParaRPr lang="en-US" sz="2400" dirty="0" smtClean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953000" y="1600200"/>
            <a:ext cx="29718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Communications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Modems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Pagers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USB Controllers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Medical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Defibrillators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Pacemakers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Medical Imaging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Industrial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Controls Equipment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Manufacturing Robot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Level Measurement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Industry Acceptance of 65xx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447800" y="2362200"/>
            <a:ext cx="6553200" cy="2590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800" dirty="0" smtClean="0"/>
              <a:t> </a:t>
            </a:r>
            <a:r>
              <a:rPr lang="en-US" sz="1800" b="1" dirty="0" smtClean="0">
                <a:solidFill>
                  <a:srgbClr val="FF3300"/>
                </a:solidFill>
              </a:rPr>
              <a:t>Rugged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for Automotive and Industrial applications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endParaRPr lang="en-US" sz="1800" u="sng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800" b="1" i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FF3300"/>
                </a:solidFill>
              </a:rPr>
              <a:t>Radiation resistant</a:t>
            </a:r>
            <a:r>
              <a:rPr lang="en-US" sz="1800" dirty="0" smtClean="0">
                <a:solidFill>
                  <a:srgbClr val="000000"/>
                </a:solidFill>
              </a:rPr>
              <a:t> for Space and Medical applications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endParaRPr lang="en-US" sz="18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FF3300"/>
                </a:solidFill>
              </a:rPr>
              <a:t>Stable</a:t>
            </a:r>
            <a:r>
              <a:rPr lang="en-US" sz="1800" dirty="0" smtClean="0">
                <a:solidFill>
                  <a:srgbClr val="000000"/>
                </a:solidFill>
              </a:rPr>
              <a:t> and </a:t>
            </a:r>
            <a:r>
              <a:rPr lang="en-US" sz="1800" b="1" dirty="0" smtClean="0">
                <a:solidFill>
                  <a:srgbClr val="FF3300"/>
                </a:solidFill>
              </a:rPr>
              <a:t>low power</a:t>
            </a:r>
            <a:r>
              <a:rPr lang="en-US" sz="1800" dirty="0" smtClean="0">
                <a:solidFill>
                  <a:srgbClr val="000000"/>
                </a:solidFill>
              </a:rPr>
              <a:t> for Medical applications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endParaRPr lang="en-US" sz="18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800" b="1" i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FF3300"/>
                </a:solidFill>
              </a:rPr>
              <a:t>Low cost</a:t>
            </a:r>
            <a:r>
              <a:rPr lang="en-US" sz="1800" dirty="0" smtClean="0">
                <a:solidFill>
                  <a:srgbClr val="000000"/>
                </a:solidFill>
              </a:rPr>
              <a:t> for Consumer products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endParaRPr lang="en-US" sz="18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buFont typeface="Arial" charset="0"/>
              <a:buChar char="–"/>
            </a:pP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smtClean="0">
                <a:solidFill>
                  <a:srgbClr val="FF3300"/>
                </a:solidFill>
              </a:rPr>
              <a:t>Fast</a:t>
            </a:r>
            <a:r>
              <a:rPr lang="en-US" sz="1800" i="1" dirty="0" smtClean="0">
                <a:solidFill>
                  <a:srgbClr val="FF33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for Telecom and Real-time applications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Partners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600200"/>
            <a:ext cx="8229600" cy="2209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Win-Win</a:t>
            </a: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WDC has a unique perspective towards its customers and vendors.  We work with them as partners; partnering for a mutual long term success.</a:t>
            </a: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Who Works With WDC?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sz="2400" dirty="0" smtClean="0"/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533400" y="3505200"/>
            <a:ext cx="4038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 err="1" smtClean="0"/>
              <a:t>Aldec</a:t>
            </a:r>
            <a:endParaRPr lang="en-US" sz="1600" dirty="0" smtClean="0"/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smtClean="0"/>
              <a:t>Lattice</a:t>
            </a:r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err="1" smtClean="0"/>
              <a:t>Micronas</a:t>
            </a:r>
            <a:endParaRPr lang="en-US" sz="1600" dirty="0" smtClean="0"/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err="1" smtClean="0"/>
              <a:t>Progate</a:t>
            </a:r>
            <a:endParaRPr lang="en-US" sz="1600" dirty="0" smtClean="0"/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err="1" smtClean="0"/>
              <a:t>Nuvoton</a:t>
            </a:r>
            <a:endParaRPr lang="en-US" sz="1600" dirty="0"/>
          </a:p>
          <a:p>
            <a:pPr algn="ctr">
              <a:spcBef>
                <a:spcPts val="0"/>
              </a:spcBef>
            </a:pPr>
            <a:endParaRPr lang="en-US" sz="1600" dirty="0"/>
          </a:p>
        </p:txBody>
      </p:sp>
      <p:sp>
        <p:nvSpPr>
          <p:cNvPr id="21511" name="Text Box 10"/>
          <p:cNvSpPr txBox="1">
            <a:spLocks noChangeArrowheads="1"/>
          </p:cNvSpPr>
          <p:nvPr/>
        </p:nvSpPr>
        <p:spPr bwMode="auto">
          <a:xfrm>
            <a:off x="4648200" y="3505200"/>
            <a:ext cx="403860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600" dirty="0" err="1" smtClean="0"/>
              <a:t>Aeroflex</a:t>
            </a:r>
            <a:endParaRPr lang="en-US" sz="1600" dirty="0" smtClean="0"/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err="1" smtClean="0"/>
              <a:t>Imaje</a:t>
            </a:r>
            <a:endParaRPr lang="en-US" sz="1600" dirty="0" smtClean="0"/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smtClean="0"/>
              <a:t>Nortel</a:t>
            </a:r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smtClean="0"/>
              <a:t>Siemens</a:t>
            </a:r>
          </a:p>
          <a:p>
            <a:pPr algn="ctr">
              <a:spcBef>
                <a:spcPts val="0"/>
              </a:spcBef>
            </a:pPr>
            <a:endParaRPr lang="en-US" sz="1600" dirty="0"/>
          </a:p>
          <a:p>
            <a:pPr algn="ctr">
              <a:spcBef>
                <a:spcPts val="0"/>
              </a:spcBef>
            </a:pPr>
            <a:r>
              <a:rPr lang="en-US" sz="1600" dirty="0" smtClean="0"/>
              <a:t>Flextronics</a:t>
            </a:r>
            <a:endParaRPr lang="en-US" sz="1600" dirty="0"/>
          </a:p>
          <a:p>
            <a:pPr algn="ctr">
              <a:spcBef>
                <a:spcPts val="0"/>
              </a:spcBef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7159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dirty="0" smtClean="0">
                <a:solidFill>
                  <a:srgbClr val="FF3300"/>
                </a:solidFill>
              </a:rPr>
              <a:t>Organization/Team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600200" y="2590800"/>
            <a:ext cx="5867400" cy="2133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COB/CEO/CTO            	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Bill Mensch</a:t>
            </a: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Eng. Sales Manager</a:t>
            </a:r>
            <a:r>
              <a:rPr lang="en-US" sz="20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 David Gray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Inside Sales Manager</a:t>
            </a:r>
            <a:r>
              <a:rPr lang="en-US" sz="20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Linda Deutsch </a:t>
            </a: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RTL Engineer </a:t>
            </a:r>
            <a:r>
              <a:rPr lang="en-US" sz="20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en-US" sz="20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Cory Walton</a:t>
            </a: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Quality in Manufacturing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2362201"/>
            <a:ext cx="8229600" cy="274319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Chip products are </a:t>
            </a:r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RoHS / Green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Compliant</a:t>
            </a:r>
          </a:p>
          <a:p>
            <a:pPr eaLnBrk="1" hangingPunct="1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Each device is tested for full functionality at industrial temperature ranges</a:t>
            </a:r>
          </a:p>
          <a:p>
            <a:pPr eaLnBrk="1" hangingPunct="1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Wafer fabrication, assembly and functional testing performed by ISO 9000 Certified companies</a:t>
            </a:r>
          </a:p>
          <a:p>
            <a:pPr eaLnBrk="1" hangingPunct="1"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Char char="–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WDC is working towards achieving ISO certification as a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Fabless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Semiconductor Company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Manufacturing Partners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133600" y="1600200"/>
            <a:ext cx="4800600" cy="3962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Design/Foundry Service:</a:t>
            </a: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Progate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Group Corp (PGC)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Wafer Fabrication: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 TSMC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Assembly: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 GTK Taiwan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Functional Test: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  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 Sypris Test &amp; Measurement</a:t>
            </a:r>
          </a:p>
          <a:p>
            <a:pPr eaLnBrk="1" hangingPunct="1">
              <a:spcBef>
                <a:spcPts val="0"/>
              </a:spcBef>
              <a:buFontTx/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FPGA:</a:t>
            </a: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6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- Lattice Semiconductor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Background Information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447800"/>
            <a:ext cx="7848600" cy="4800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WDC Founded by William D. Mensch, Jr. (1978)</a:t>
            </a: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68xx Inventor (1971-74)</a:t>
            </a: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65xx Inventor (1974-77)</a:t>
            </a:r>
          </a:p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WDC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Privately Held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- Debt Free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- Highly Profitable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Firsts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Calculator IP Provider (1978)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     &gt; Commodore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- 8-bit Microprocessor IP Provider (1981, W65C02)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     &gt; GTE, Rockwell, NCR, Ricoh, Sanyo, GI, Others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- 16-bit Microprocessor IP Provider (1984, W65C816)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     &gt; GTE, Ricoh, Sanyo, Others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- MPU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Fabless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Semiconductor Company (1985)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     &gt; Apple</a:t>
            </a:r>
          </a:p>
          <a:p>
            <a:pPr eaLnBrk="1" hangingPunct="1">
              <a:lnSpc>
                <a:spcPct val="80000"/>
              </a:lnSpc>
            </a:pPr>
            <a:endParaRPr lang="en-US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65xx Family of Products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228600" y="1600200"/>
            <a:ext cx="42672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Microprocessor Chips &amp; </a:t>
            </a: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Cores</a:t>
            </a: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W65C02S Hard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W65C02SRTL Soft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W65C816S Hard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W65C816SRTL Soft Core</a:t>
            </a:r>
          </a:p>
          <a:p>
            <a:pPr lvl="1" eaLnBrk="1" hangingPunct="1">
              <a:spcBef>
                <a:spcPts val="0"/>
              </a:spcBef>
              <a:buFontTx/>
              <a:buNone/>
            </a:pPr>
            <a:endParaRPr lang="en-US" sz="16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Microcontroller Chips &amp; </a:t>
            </a: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Cores</a:t>
            </a: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W65C02SPMCU Soft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W65C816SPMCU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Soft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W65C134S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Hard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W65C265S Hard Core</a:t>
            </a:r>
          </a:p>
          <a:p>
            <a:pPr lvl="1" eaLnBrk="1" hangingPunct="1">
              <a:spcBef>
                <a:spcPts val="0"/>
              </a:spcBef>
              <a:buFontTx/>
              <a:buNone/>
            </a:pPr>
            <a:endParaRPr lang="en-US" sz="16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Microperipheral</a:t>
            </a: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Chips &amp; Cores</a:t>
            </a:r>
            <a:endParaRPr lang="en-US" sz="1800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W65C21N/S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PIA Hard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W65C22N/S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VIA Hard Core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W65C51N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ACIA Hard Core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724400" y="1657350"/>
            <a:ext cx="4038600" cy="3962400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Development Tools (ProSDK)</a:t>
            </a:r>
          </a:p>
          <a:p>
            <a:pPr lvl="1" eaLnBrk="1" hangingPunct="1">
              <a:spcBef>
                <a:spcPts val="0"/>
              </a:spcBef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ANSI/ISO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Standard C Compiler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Macro Assembler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Optimizer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Linker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Libraries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Symbol Editor</a:t>
            </a: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endParaRPr lang="en-US" sz="16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spcBef>
                <a:spcPts val="0"/>
              </a:spcBef>
              <a:buFontTx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Design Start Kits</a:t>
            </a:r>
          </a:p>
          <a:p>
            <a:pPr lvl="1" eaLnBrk="1" hangingPunct="1">
              <a:spcBef>
                <a:spcPts val="0"/>
              </a:spcBef>
            </a:pP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Terbium Developer Kits (FPGA/ASIC)</a:t>
            </a: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ProSDK</a:t>
            </a: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lvl="1" eaLnBrk="1" hangingPunct="1">
              <a:spcBef>
                <a:spcPts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PCB with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ProSDK</a:t>
            </a:r>
            <a:endParaRPr lang="en-US" sz="16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100" b="1" dirty="0" smtClean="0">
                <a:solidFill>
                  <a:srgbClr val="FF3300"/>
                </a:solidFill>
              </a:rPr>
              <a:t>65xx System Bus Block Diagram</a:t>
            </a:r>
            <a:endParaRPr lang="en-US" sz="3100" dirty="0" smtClean="0">
              <a:solidFill>
                <a:srgbClr val="FF3300"/>
              </a:solidFill>
            </a:endParaRPr>
          </a:p>
        </p:txBody>
      </p:sp>
      <p:pic>
        <p:nvPicPr>
          <p:cNvPr id="3076" name="Picture 5" descr="65xx-System-Bu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614488"/>
            <a:ext cx="571500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5486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"Simple elegance is a hallmark of the WDC CMOS 65xx brand technology.”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9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dirty="0" smtClean="0">
                <a:solidFill>
                  <a:srgbClr val="FF3300"/>
                </a:solidFill>
              </a:rPr>
              <a:t>Microprocessors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W65C02S</a:t>
            </a: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en-US" sz="16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W65C02S is a low power 8-bit microprocessor utilized in a vast array of products for the Automotive, Consumer, Industrial, and Medical markets.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i="1" u="sng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8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Wide operating voltage range from 1.8V to 5V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Low Power consumption, 150uA@1MHz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16-bit address bus providing access to 65,536 bytes of memory space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Variable length instruction for code optimization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4800600" y="3276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r>
              <a: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Availability</a:t>
            </a:r>
            <a:r>
              <a:rPr lang="en-US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endParaRPr lang="en-US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CHIPS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40 Pin PDIP 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44 Pin PLCC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44 Pin QFP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RoHS / Green Compliant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Proven RTL Soft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Complete documentation and test benches provided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4" name="Picture 6" descr="02-chip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701800"/>
            <a:ext cx="15541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Microprocessors (Cont.)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W65C816S</a:t>
            </a:r>
          </a:p>
          <a:p>
            <a:pPr marL="0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W65C816S extends the 65xx technology family to handle 16-bit processing while maintaining low power features.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Emulation mode allows complete hardware and software compatibility with 6502 designs 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24-bit address bus provides access to 16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MBytes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of memory space 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Separate program and data bank registers allow program segmentation or full linear addressing 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New Direct Register and stack relative addressing provides capability for re-entrant, re-cursive and re-locatable programming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16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1600" dirty="0" smtClean="0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4800600" y="3276600"/>
            <a:ext cx="4038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Availability</a:t>
            </a:r>
            <a:r>
              <a:rPr lang="en-US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CHIPS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40 Pin PDIP 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44 Pin PLCC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44 Pin QFP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RoHS / Green Compliant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Proven RTL Soft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Complete documentation and test benches provided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en-US" dirty="0"/>
          </a:p>
        </p:txBody>
      </p:sp>
      <p:pic>
        <p:nvPicPr>
          <p:cNvPr id="8198" name="Picture 6" descr="816-chip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4100" y="1695450"/>
            <a:ext cx="1562100" cy="130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dirty="0" smtClean="0">
                <a:solidFill>
                  <a:srgbClr val="FF3300"/>
                </a:solidFill>
              </a:rPr>
              <a:t>Microcontrollers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W65C134S</a:t>
            </a: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W65C134S is a feature rich 8-bit microcontroller based on the W65C02S.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i="1" u="sng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8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W65C02S CPU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Embedded Debug Monitor ROM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Debug port UART with baud rate timer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192 bytes of SRAM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56 I/O Lines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(4) 16-bit timers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Low power Serial Interface Bus (SIB) configured as a token passing Local Area Network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Monitor "Watch Dog" Timer with "restart" interrupt</a:t>
            </a: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4800600" y="3276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r>
              <a:rPr lang="en-US" b="1" dirty="0">
                <a:solidFill>
                  <a:srgbClr val="FF3300"/>
                </a:solidFill>
              </a:rPr>
              <a:t>Availability</a:t>
            </a:r>
            <a:r>
              <a:rPr lang="en-US" b="1" dirty="0" smtClean="0">
                <a:solidFill>
                  <a:srgbClr val="FF3300"/>
                </a:solidFill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endParaRPr lang="en-US" b="1" dirty="0">
              <a:solidFill>
                <a:srgbClr val="FF33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/>
              <a:t>	</a:t>
            </a:r>
            <a:r>
              <a:rPr lang="en-US" sz="1600" b="1" dirty="0"/>
              <a:t>CHIPS</a:t>
            </a:r>
            <a:endParaRPr lang="en-US" sz="1600" dirty="0"/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68 Pin PLCC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80 Lead QFP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RoHS / Green Compliant </a:t>
            </a:r>
            <a:endParaRPr lang="en-US" sz="1600" dirty="0" smtClean="0"/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defRPr/>
            </a:pPr>
            <a:endParaRPr lang="en-US" sz="1600" dirty="0"/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/>
              <a:t>	</a:t>
            </a:r>
            <a:r>
              <a:rPr lang="en-US" sz="1600" b="1" dirty="0"/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Complete documentation and test benches provided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1600" dirty="0"/>
          </a:p>
        </p:txBody>
      </p:sp>
      <p:pic>
        <p:nvPicPr>
          <p:cNvPr id="9222" name="Picture 6" descr="134-chip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700" y="1524000"/>
            <a:ext cx="19431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b="1" smtClean="0">
                <a:solidFill>
                  <a:srgbClr val="FF3300"/>
                </a:solidFill>
              </a:rPr>
              <a:t>Microcontrollers (Cont.)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457200" y="1524000"/>
            <a:ext cx="4038600" cy="452596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W65C265S</a:t>
            </a: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0" algn="just" eaLnBrk="1" hangingPunct="1">
              <a:lnSpc>
                <a:spcPct val="80000"/>
              </a:lnSpc>
              <a:spcBef>
                <a:spcPts val="0"/>
              </a:spcBef>
              <a:buFontTx/>
              <a:buNone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W65C265S is a powerful and flexible 16-bit microcontroller based on the W65C816S.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600" i="1" u="sng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Product Features: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1800" b="1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W65C816S CPU 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Embedded Debug Monitor ROM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Debug port UART with baud rate timer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576 bytes of RAM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64 I/O Lines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(8) 16-bit timers with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Maskable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interrupts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Parallel Interface Bus (PIB)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(4) UARTs with baud rate timers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Monitor "Watch Dog" Timer with "restart" interrupt</a:t>
            </a:r>
          </a:p>
          <a:p>
            <a:pPr eaLnBrk="1" hangingPunct="1">
              <a:lnSpc>
                <a:spcPct val="80000"/>
              </a:lnSpc>
              <a:buFont typeface="Arial" charset="0"/>
              <a:buChar char="–"/>
              <a:defRPr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Twin Tone Generators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4800600" y="3276600"/>
            <a:ext cx="4038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r>
              <a:rPr lang="en-US" b="1" dirty="0">
                <a:solidFill>
                  <a:srgbClr val="FF3300"/>
                </a:solidFill>
              </a:rPr>
              <a:t>Availability</a:t>
            </a:r>
            <a:r>
              <a:rPr lang="en-US" b="1" dirty="0" smtClean="0">
                <a:solidFill>
                  <a:srgbClr val="FF3300"/>
                </a:solidFill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defRPr/>
            </a:pPr>
            <a:endParaRPr lang="en-US" b="1" dirty="0">
              <a:solidFill>
                <a:srgbClr val="FF3300"/>
              </a:solidFill>
            </a:endParaRPr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/>
              <a:t>	</a:t>
            </a:r>
            <a:r>
              <a:rPr lang="en-US" sz="1600" b="1" dirty="0" smtClean="0"/>
              <a:t>CHIPS</a:t>
            </a:r>
            <a:endParaRPr lang="en-US" sz="1600" dirty="0"/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84 Pin PLCC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100 Lead QFP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RoHS / Green </a:t>
            </a:r>
            <a:r>
              <a:rPr lang="en-US" sz="1600" dirty="0" smtClean="0"/>
              <a:t>Compliant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defRPr/>
            </a:pPr>
            <a:r>
              <a:rPr lang="en-US" sz="1600" dirty="0" smtClean="0"/>
              <a:t> </a:t>
            </a:r>
            <a:endParaRPr lang="en-US" sz="1600" dirty="0"/>
          </a:p>
          <a:p>
            <a:pPr marL="342900" indent="-342900">
              <a:lnSpc>
                <a:spcPct val="80000"/>
              </a:lnSpc>
              <a:spcBef>
                <a:spcPts val="0"/>
              </a:spcBef>
              <a:buFont typeface="Arial" charset="0"/>
              <a:buNone/>
              <a:defRPr/>
            </a:pPr>
            <a:r>
              <a:rPr lang="en-US" dirty="0"/>
              <a:t>	</a:t>
            </a:r>
            <a:r>
              <a:rPr lang="en-US" sz="1600" b="1" dirty="0"/>
              <a:t>CORES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Proven GDSII Hard Core</a:t>
            </a:r>
          </a:p>
          <a:p>
            <a:pPr marL="742950" lvl="1" indent="-285750">
              <a:lnSpc>
                <a:spcPct val="80000"/>
              </a:lnSpc>
              <a:spcBef>
                <a:spcPts val="0"/>
              </a:spcBef>
              <a:buFontTx/>
              <a:buChar char="–"/>
              <a:defRPr/>
            </a:pPr>
            <a:r>
              <a:rPr lang="en-US" sz="1600" dirty="0"/>
              <a:t>Complete documentation and test benches provided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en-US" sz="1600" dirty="0"/>
          </a:p>
        </p:txBody>
      </p:sp>
      <p:pic>
        <p:nvPicPr>
          <p:cNvPr id="10246" name="Picture 6" descr="265-chip-whit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1700" y="1524000"/>
            <a:ext cx="19431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2794</TotalTime>
  <Words>956</Words>
  <Application>Microsoft Office PowerPoint</Application>
  <PresentationFormat>On-screen Show (4:3)</PresentationFormat>
  <Paragraphs>429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The Western Design Center, Inc. </vt:lpstr>
      <vt:lpstr>Organization/Team</vt:lpstr>
      <vt:lpstr>Background Information</vt:lpstr>
      <vt:lpstr>65xx Family of Products</vt:lpstr>
      <vt:lpstr>65xx System Bus Block Diagram</vt:lpstr>
      <vt:lpstr>Microprocessors</vt:lpstr>
      <vt:lpstr>Microprocessors (Cont.)</vt:lpstr>
      <vt:lpstr>Microcontrollers</vt:lpstr>
      <vt:lpstr>Microcontrollers (Cont.)</vt:lpstr>
      <vt:lpstr>Microperipherals</vt:lpstr>
      <vt:lpstr>Microperipherals (Cont.)</vt:lpstr>
      <vt:lpstr>Microperipherals (Cont.)</vt:lpstr>
      <vt:lpstr>ProSDK Development Tools</vt:lpstr>
      <vt:lpstr>Why Use 65xx Technology?</vt:lpstr>
      <vt:lpstr>Instruction Set Architecture</vt:lpstr>
      <vt:lpstr>Economics </vt:lpstr>
      <vt:lpstr>Over 5 Billion Cores Used!</vt:lpstr>
      <vt:lpstr>Industry Acceptance of 65xx</vt:lpstr>
      <vt:lpstr>Partners</vt:lpstr>
      <vt:lpstr>Quality in Manufacturing</vt:lpstr>
      <vt:lpstr>Manufacturing Partners</vt:lpstr>
    </vt:vector>
  </TitlesOfParts>
  <Company>Honeywell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Gray</dc:creator>
  <cp:lastModifiedBy>David Gray</cp:lastModifiedBy>
  <cp:revision>96</cp:revision>
  <dcterms:created xsi:type="dcterms:W3CDTF">2007-02-10T09:19:50Z</dcterms:created>
  <dcterms:modified xsi:type="dcterms:W3CDTF">2010-02-11T21:38:51Z</dcterms:modified>
</cp:coreProperties>
</file>